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0"/>
  </p:notesMasterIdLst>
  <p:sldIdLst>
    <p:sldId id="258" r:id="rId3"/>
    <p:sldId id="353" r:id="rId4"/>
    <p:sldId id="378" r:id="rId5"/>
    <p:sldId id="314" r:id="rId6"/>
    <p:sldId id="316" r:id="rId7"/>
    <p:sldId id="400" r:id="rId8"/>
    <p:sldId id="399" r:id="rId9"/>
    <p:sldId id="398" r:id="rId10"/>
    <p:sldId id="374" r:id="rId11"/>
    <p:sldId id="406" r:id="rId12"/>
    <p:sldId id="407" r:id="rId13"/>
    <p:sldId id="379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97" r:id="rId22"/>
    <p:sldId id="408" r:id="rId23"/>
    <p:sldId id="409" r:id="rId24"/>
    <p:sldId id="403" r:id="rId25"/>
    <p:sldId id="402" r:id="rId26"/>
    <p:sldId id="405" r:id="rId27"/>
    <p:sldId id="404" r:id="rId28"/>
    <p:sldId id="350" r:id="rId2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959"/>
    <a:srgbClr val="E45956"/>
    <a:srgbClr val="DC3B30"/>
    <a:srgbClr val="323338"/>
    <a:srgbClr val="DBD9D9"/>
    <a:srgbClr val="E55955"/>
    <a:srgbClr val="0A0603"/>
    <a:srgbClr val="DB342C"/>
    <a:srgbClr val="92D050"/>
    <a:srgbClr val="EE3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28"/>
  </p:normalViewPr>
  <p:slideViewPr>
    <p:cSldViewPr snapToGrid="0" snapToObjects="1">
      <p:cViewPr varScale="1">
        <p:scale>
          <a:sx n="148" d="100"/>
          <a:sy n="148" d="100"/>
        </p:scale>
        <p:origin x="15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4B4D4-3BC2-484A-B0AD-646AF76363DF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C35B4-D36F-435A-9669-C34045AEFF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823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9C27-6354-D14A-A89E-CD49FFAC4A60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5F2C-0731-A14D-A822-E796B0BB7E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9C27-6354-D14A-A89E-CD49FFAC4A60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5F2C-0731-A14D-A822-E796B0BB7E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8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9C27-6354-D14A-A89E-CD49FFAC4A60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5F2C-0731-A14D-A822-E796B0BB7E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521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42900" y="914400"/>
            <a:ext cx="8458200" cy="348615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2F9E4-2B8C-4D90-AAD1-4C13C4357B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73DAA-F041-42AA-9AEB-390D9D9BDB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52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F71EB-224C-45B1-B481-DE32E0C9D0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1F263-D666-49F7-B2D7-8642A5F2AD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85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D5D2D-8706-4A9C-B31B-F88CFE6BC6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D1612-6F1D-451F-8EFE-4A1A70F5043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7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9C27-6354-D14A-A89E-CD49FFAC4A60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5F2C-0731-A14D-A822-E796B0BB7E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20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9C27-6354-D14A-A89E-CD49FFAC4A60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5F2C-0731-A14D-A822-E796B0BB7E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673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9C27-6354-D14A-A89E-CD49FFAC4A60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5F2C-0731-A14D-A822-E796B0BB7E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82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9C27-6354-D14A-A89E-CD49FFAC4A60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5F2C-0731-A14D-A822-E796B0BB7E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29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9C27-6354-D14A-A89E-CD49FFAC4A60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5F2C-0731-A14D-A822-E796B0BB7E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15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9C27-6354-D14A-A89E-CD49FFAC4A60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5F2C-0731-A14D-A822-E796B0BB7E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88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9C27-6354-D14A-A89E-CD49FFAC4A60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5F2C-0731-A14D-A822-E796B0BB7E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68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9C27-6354-D14A-A89E-CD49FFAC4A60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5F2C-0731-A14D-A822-E796B0BB7E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3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9C27-6354-D14A-A89E-CD49FFAC4A60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C5F2C-0731-A14D-A822-E796B0BB7E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4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863175-5AAE-446F-B966-68AB76716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0211BB-CE27-4509-B1FF-FB0EF2DEA6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D3D3D3"/>
              </a:gs>
              <a:gs pos="69000">
                <a:schemeClr val="bg1">
                  <a:lumMod val="85000"/>
                </a:schemeClr>
              </a:gs>
              <a:gs pos="100000">
                <a:srgbClr val="C5C5C5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800" y="228600"/>
            <a:ext cx="8534400" cy="4686300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04800" y="4400550"/>
            <a:ext cx="85344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059" name="TextBox 10"/>
          <p:cNvSpPr txBox="1">
            <a:spLocks noChangeArrowheads="1"/>
          </p:cNvSpPr>
          <p:nvPr userDrawn="1"/>
        </p:nvSpPr>
        <p:spPr bwMode="auto">
          <a:xfrm>
            <a:off x="3269693" y="4629151"/>
            <a:ext cx="5638800" cy="2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404040"/>
                </a:solidFill>
                <a:latin typeface="Myriad Web Pro" pitchFamily="34" charset="0"/>
                <a:cs typeface="Arial" charset="0"/>
              </a:rPr>
              <a:t>A Global Workplace Community focused on </a:t>
            </a:r>
          </a:p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404040"/>
                </a:solidFill>
                <a:latin typeface="Myriad Web Pro" pitchFamily="34" charset="0"/>
                <a:cs typeface="Arial" charset="0"/>
              </a:rPr>
              <a:t>increasing  Workplace Innovation &amp; Consciousness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04800" y="228600"/>
            <a:ext cx="8534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4" name="Picture 13" descr="Letterhead_large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81000" y="4400550"/>
            <a:ext cx="2514600" cy="5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7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6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2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579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44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45" indent="-25714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47" indent="-214287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50" indent="-17143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10" indent="-17143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70" indent="-17143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30" indent="-171430" algn="l" defTabSz="68572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89" indent="-171430" algn="l" defTabSz="68572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49" indent="-171430" algn="l" defTabSz="68572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09" indent="-171430" algn="l" defTabSz="68572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42860" algn="l" defTabSz="68572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68572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9" algn="l" defTabSz="68572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0" algn="l" defTabSz="68572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0" algn="l" defTabSz="68572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2057159" algn="l" defTabSz="68572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0" algn="l" defTabSz="68572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742879" algn="l" defTabSz="68572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A38A59-924A-C242-B6C3-2124BBB6DD51}"/>
              </a:ext>
            </a:extLst>
          </p:cNvPr>
          <p:cNvSpPr/>
          <p:nvPr/>
        </p:nvSpPr>
        <p:spPr>
          <a:xfrm>
            <a:off x="-10510" y="0"/>
            <a:ext cx="9154510" cy="1356852"/>
          </a:xfrm>
          <a:prstGeom prst="rect">
            <a:avLst/>
          </a:prstGeom>
          <a:solidFill>
            <a:srgbClr val="E45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69438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E3E2E4">
              <a:alpha val="7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-10510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E45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3C5FF1-B434-49B9-A62D-8E7CF412D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490" y="4129060"/>
            <a:ext cx="3199304" cy="652235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2C95193-DD76-1B4E-A244-02489D902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631" y="14748"/>
            <a:ext cx="5563022" cy="389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23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6"/>
          <p:cNvSpPr txBox="1">
            <a:spLocks/>
          </p:cNvSpPr>
          <p:nvPr/>
        </p:nvSpPr>
        <p:spPr>
          <a:xfrm>
            <a:off x="7786411" y="4267748"/>
            <a:ext cx="6172200" cy="657225"/>
          </a:xfrm>
          <a:prstGeom prst="roundRect">
            <a:avLst/>
          </a:prstGeom>
        </p:spPr>
        <p:txBody>
          <a:bodyPr>
            <a:normAutofit/>
          </a:bodyPr>
          <a:lstStyle/>
          <a:p>
            <a:pPr marL="257175" indent="-257175" defTabSz="342900">
              <a:spcBef>
                <a:spcPct val="20000"/>
              </a:spcBef>
              <a:defRPr/>
            </a:pPr>
            <a:endParaRPr lang="en-US" sz="2700" b="1" dirty="0">
              <a:solidFill>
                <a:sysClr val="windowText" lastClr="00000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82245" y="1226117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sv-SE" sz="2400" dirty="0">
                <a:solidFill>
                  <a:srgbClr val="585959"/>
                </a:solidFill>
              </a:rPr>
              <a:t>27</a:t>
            </a: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sv-SE" sz="2400" dirty="0">
                <a:solidFill>
                  <a:srgbClr val="585959"/>
                </a:solidFill>
              </a:rPr>
              <a:t>49</a:t>
            </a: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sv-SE" sz="2400">
                <a:solidFill>
                  <a:srgbClr val="585959"/>
                </a:solidFill>
              </a:rPr>
              <a:t>57</a:t>
            </a: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sv-SE" sz="2400" i="1" dirty="0">
              <a:solidFill>
                <a:srgbClr val="585959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B3BA4D-6091-4844-8C47-A9B24E825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796" y="4178778"/>
            <a:ext cx="3591098" cy="710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04C8C0-0159-0140-91A8-62B416FD0521}"/>
              </a:ext>
            </a:extLst>
          </p:cNvPr>
          <p:cNvSpPr txBox="1"/>
          <p:nvPr/>
        </p:nvSpPr>
        <p:spPr>
          <a:xfrm>
            <a:off x="1468921" y="431067"/>
            <a:ext cx="737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85959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What is the average age of a facility manager?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CCA2B23-C5E9-3E49-A2E8-35229A223E30}"/>
              </a:ext>
            </a:extLst>
          </p:cNvPr>
          <p:cNvSpPr/>
          <p:nvPr/>
        </p:nvSpPr>
        <p:spPr>
          <a:xfrm>
            <a:off x="0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C3B30">
              <a:alpha val="74118"/>
            </a:srgbClr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46A2DB8-CDAC-8446-8DD1-D6B0AAB4991E}"/>
              </a:ext>
            </a:extLst>
          </p:cNvPr>
          <p:cNvSpPr/>
          <p:nvPr/>
        </p:nvSpPr>
        <p:spPr>
          <a:xfrm>
            <a:off x="-175591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BD9D9"/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84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6"/>
          <p:cNvSpPr txBox="1">
            <a:spLocks/>
          </p:cNvSpPr>
          <p:nvPr/>
        </p:nvSpPr>
        <p:spPr>
          <a:xfrm>
            <a:off x="7786411" y="4267748"/>
            <a:ext cx="6172200" cy="657225"/>
          </a:xfrm>
          <a:prstGeom prst="roundRect">
            <a:avLst/>
          </a:prstGeom>
        </p:spPr>
        <p:txBody>
          <a:bodyPr>
            <a:normAutofit/>
          </a:bodyPr>
          <a:lstStyle/>
          <a:p>
            <a:pPr marL="257175" indent="-257175" defTabSz="342900">
              <a:spcBef>
                <a:spcPct val="20000"/>
              </a:spcBef>
              <a:defRPr/>
            </a:pPr>
            <a:endParaRPr lang="en-US" sz="2700" b="1" dirty="0">
              <a:solidFill>
                <a:sysClr val="windowText" lastClr="00000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82245" y="1474144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sv-SE" sz="2400" dirty="0">
                <a:solidFill>
                  <a:srgbClr val="585959"/>
                </a:solidFill>
              </a:rPr>
              <a:t>7%</a:t>
            </a: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sv-SE" sz="2400" dirty="0">
                <a:solidFill>
                  <a:srgbClr val="585959"/>
                </a:solidFill>
              </a:rPr>
              <a:t>16%</a:t>
            </a: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sv-SE" sz="2400" dirty="0">
                <a:solidFill>
                  <a:srgbClr val="585959"/>
                </a:solidFill>
              </a:rPr>
              <a:t>50%</a:t>
            </a: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sv-SE" sz="2400" i="1" dirty="0">
              <a:solidFill>
                <a:srgbClr val="585959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B3BA4D-6091-4844-8C47-A9B24E825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796" y="4178778"/>
            <a:ext cx="3591098" cy="710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04C8C0-0159-0140-91A8-62B416FD0521}"/>
              </a:ext>
            </a:extLst>
          </p:cNvPr>
          <p:cNvSpPr txBox="1"/>
          <p:nvPr/>
        </p:nvSpPr>
        <p:spPr>
          <a:xfrm>
            <a:off x="1468921" y="431067"/>
            <a:ext cx="7372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85959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What percentage of facilities manager will be retiring in the next 5 years?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CCA2B23-C5E9-3E49-A2E8-35229A223E30}"/>
              </a:ext>
            </a:extLst>
          </p:cNvPr>
          <p:cNvSpPr/>
          <p:nvPr/>
        </p:nvSpPr>
        <p:spPr>
          <a:xfrm>
            <a:off x="0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C3B30">
              <a:alpha val="74118"/>
            </a:srgbClr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46A2DB8-CDAC-8446-8DD1-D6B0AAB4991E}"/>
              </a:ext>
            </a:extLst>
          </p:cNvPr>
          <p:cNvSpPr/>
          <p:nvPr/>
        </p:nvSpPr>
        <p:spPr>
          <a:xfrm>
            <a:off x="-175591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BD9D9"/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013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ubtitle 2">
            <a:extLst>
              <a:ext uri="{FF2B5EF4-FFF2-40B4-BE49-F238E27FC236}">
                <a16:creationId xmlns:a16="http://schemas.microsoft.com/office/drawing/2014/main" id="{4DC9EAA7-4389-429A-9314-031B280DCC9A}"/>
              </a:ext>
            </a:extLst>
          </p:cNvPr>
          <p:cNvSpPr txBox="1">
            <a:spLocks/>
          </p:cNvSpPr>
          <p:nvPr/>
        </p:nvSpPr>
        <p:spPr>
          <a:xfrm>
            <a:off x="2930556" y="3483816"/>
            <a:ext cx="2514599" cy="628650"/>
          </a:xfrm>
          <a:prstGeom prst="rect">
            <a:avLst/>
          </a:prstGeom>
        </p:spPr>
        <p:txBody>
          <a:bodyPr vert="horz" lIns="0" rIns="13716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/>
              <a:t>Bill Conley</a:t>
            </a:r>
          </a:p>
          <a:p>
            <a:pPr algn="l"/>
            <a:r>
              <a:rPr lang="en-US" sz="1400" dirty="0"/>
              <a:t>National Manager, Facility Services, Yamaha Motor Corporation</a:t>
            </a:r>
          </a:p>
          <a:p>
            <a:pPr algn="l"/>
            <a:endParaRPr lang="en-US" sz="1400" dirty="0"/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BF804688-FB50-4D77-8F90-584D04C34C3E}"/>
              </a:ext>
            </a:extLst>
          </p:cNvPr>
          <p:cNvSpPr txBox="1">
            <a:spLocks/>
          </p:cNvSpPr>
          <p:nvPr/>
        </p:nvSpPr>
        <p:spPr>
          <a:xfrm>
            <a:off x="6451719" y="1431876"/>
            <a:ext cx="2031813" cy="628650"/>
          </a:xfrm>
          <a:prstGeom prst="rect">
            <a:avLst/>
          </a:prstGeom>
        </p:spPr>
        <p:txBody>
          <a:bodyPr vert="horz" lIns="0" rIns="13716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/>
              <a:t>Edward Connolly</a:t>
            </a:r>
          </a:p>
          <a:p>
            <a:pPr algn="l"/>
            <a:r>
              <a:rPr lang="en-US" sz="1400" dirty="0"/>
              <a:t>Managing Director, JLL Consulting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A2F77AC8-078F-4F4A-A02F-12B2C681F095}"/>
              </a:ext>
            </a:extLst>
          </p:cNvPr>
          <p:cNvSpPr txBox="1">
            <a:spLocks/>
          </p:cNvSpPr>
          <p:nvPr/>
        </p:nvSpPr>
        <p:spPr>
          <a:xfrm>
            <a:off x="6451719" y="2551075"/>
            <a:ext cx="2514599" cy="628650"/>
          </a:xfrm>
          <a:prstGeom prst="rect">
            <a:avLst/>
          </a:prstGeom>
        </p:spPr>
        <p:txBody>
          <a:bodyPr vert="horz" lIns="0" rIns="13716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/>
              <a:t>Raymond Hall</a:t>
            </a:r>
          </a:p>
          <a:p>
            <a:pPr algn="l"/>
            <a:r>
              <a:rPr lang="en-US" sz="1400" dirty="0"/>
              <a:t>Head of HR, North America, JLL</a:t>
            </a: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A6748B50-67B5-40A7-88E8-5AE3DEAD9099}"/>
              </a:ext>
            </a:extLst>
          </p:cNvPr>
          <p:cNvSpPr txBox="1">
            <a:spLocks/>
          </p:cNvSpPr>
          <p:nvPr/>
        </p:nvSpPr>
        <p:spPr>
          <a:xfrm>
            <a:off x="6451719" y="3722238"/>
            <a:ext cx="2582811" cy="1100900"/>
          </a:xfrm>
          <a:prstGeom prst="rect">
            <a:avLst/>
          </a:prstGeom>
        </p:spPr>
        <p:txBody>
          <a:bodyPr vert="horz" lIns="0" rIns="13716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/>
              <a:t>Kevin </a:t>
            </a:r>
            <a:r>
              <a:rPr lang="en-US" sz="1600" b="1" dirty="0" err="1"/>
              <a:t>Reelfs</a:t>
            </a:r>
            <a:endParaRPr lang="en-US" sz="1600" b="1" dirty="0"/>
          </a:p>
          <a:p>
            <a:pPr algn="l"/>
            <a:r>
              <a:rPr lang="en-US" sz="1400" dirty="0"/>
              <a:t>Program Integration &amp; Strategy Lead, Leidos</a:t>
            </a:r>
          </a:p>
        </p:txBody>
      </p:sp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BE488593-93A0-DA40-8C22-ACA4986B0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682" y="3451009"/>
            <a:ext cx="854221" cy="1068271"/>
          </a:xfrm>
          <a:prstGeom prst="rect">
            <a:avLst/>
          </a:prstGeom>
        </p:spPr>
      </p:pic>
      <p:pic>
        <p:nvPicPr>
          <p:cNvPr id="6" name="Picture 5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7345E478-6DCC-8B45-8A7E-E38972BC2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577" y="3682965"/>
            <a:ext cx="1007765" cy="1007765"/>
          </a:xfrm>
          <a:prstGeom prst="rect">
            <a:avLst/>
          </a:prstGeom>
        </p:spPr>
      </p:pic>
      <p:pic>
        <p:nvPicPr>
          <p:cNvPr id="9" name="Picture 8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F324BCCD-557E-C94E-A0D5-BDCF319FA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577" y="1406531"/>
            <a:ext cx="1007765" cy="1007765"/>
          </a:xfrm>
          <a:prstGeom prst="rect">
            <a:avLst/>
          </a:prstGeom>
        </p:spPr>
      </p:pic>
      <p:pic>
        <p:nvPicPr>
          <p:cNvPr id="12" name="Picture 11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C5BE439-AF03-034E-8E4F-8CB075B49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577" y="2542583"/>
            <a:ext cx="1040123" cy="10401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6ED389-7A47-E14D-85CF-5810CC9FF448}"/>
              </a:ext>
            </a:extLst>
          </p:cNvPr>
          <p:cNvSpPr txBox="1"/>
          <p:nvPr/>
        </p:nvSpPr>
        <p:spPr>
          <a:xfrm>
            <a:off x="1304076" y="1431876"/>
            <a:ext cx="7500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Meet</a:t>
            </a:r>
            <a:r>
              <a:rPr lang="sv-SE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 </a:t>
            </a:r>
            <a:r>
              <a:rPr lang="sv-SE" sz="2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Our</a:t>
            </a:r>
            <a:r>
              <a:rPr lang="sv-SE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 </a:t>
            </a:r>
            <a:r>
              <a:rPr lang="sv-SE" sz="2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Panelists</a:t>
            </a:r>
            <a:endParaRPr lang="en-US" sz="28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Helvetica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CAC9C1-982E-C445-B016-05A81E452F19}"/>
              </a:ext>
            </a:extLst>
          </p:cNvPr>
          <p:cNvSpPr/>
          <p:nvPr/>
        </p:nvSpPr>
        <p:spPr>
          <a:xfrm>
            <a:off x="-10510" y="0"/>
            <a:ext cx="9154510" cy="1054100"/>
          </a:xfrm>
          <a:prstGeom prst="rect">
            <a:avLst/>
          </a:prstGeom>
          <a:solidFill>
            <a:srgbClr val="E45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B3E7B29D-0298-AC4B-B8A0-4B59AE97F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0"/>
            <a:ext cx="4572000" cy="1054100"/>
          </a:xfrm>
          <a:prstGeom prst="rect">
            <a:avLst/>
          </a:prstGeom>
        </p:spPr>
      </p:pic>
      <p:sp>
        <p:nvSpPr>
          <p:cNvPr id="28" name="Freeform 27">
            <a:extLst>
              <a:ext uri="{FF2B5EF4-FFF2-40B4-BE49-F238E27FC236}">
                <a16:creationId xmlns:a16="http://schemas.microsoft.com/office/drawing/2014/main" id="{7F10AA76-643C-544E-9D05-D8A4B4D4C73D}"/>
              </a:ext>
            </a:extLst>
          </p:cNvPr>
          <p:cNvSpPr/>
          <p:nvPr/>
        </p:nvSpPr>
        <p:spPr>
          <a:xfrm>
            <a:off x="0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C3B30">
              <a:alpha val="74118"/>
            </a:srgbClr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9EBB8B02-863D-CF48-9E07-BCC36D3EE75D}"/>
              </a:ext>
            </a:extLst>
          </p:cNvPr>
          <p:cNvSpPr/>
          <p:nvPr/>
        </p:nvSpPr>
        <p:spPr>
          <a:xfrm>
            <a:off x="-175591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BD9D9"/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12F14F3-99B0-1E4C-B133-7B5E85D6B35F}"/>
              </a:ext>
            </a:extLst>
          </p:cNvPr>
          <p:cNvSpPr txBox="1">
            <a:spLocks/>
          </p:cNvSpPr>
          <p:nvPr/>
        </p:nvSpPr>
        <p:spPr>
          <a:xfrm>
            <a:off x="2815328" y="2258884"/>
            <a:ext cx="2512471" cy="400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b="1" dirty="0"/>
              <a:t>Moderator – Holly Rau </a:t>
            </a:r>
          </a:p>
          <a:p>
            <a:pPr marL="0" indent="0">
              <a:buNone/>
            </a:pPr>
            <a:r>
              <a:rPr lang="en-US" sz="1400" dirty="0"/>
              <a:t>Managing Director, </a:t>
            </a:r>
            <a:r>
              <a:rPr lang="en-US" sz="1400" dirty="0" err="1"/>
              <a:t>PeopleSpace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IFMA WE So Cal Leader </a:t>
            </a:r>
          </a:p>
        </p:txBody>
      </p:sp>
      <p:pic>
        <p:nvPicPr>
          <p:cNvPr id="17" name="Picture 1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AFA7060-07CC-4C12-B8D6-FE6A3F029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6531" y="2226830"/>
            <a:ext cx="805000" cy="115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6"/>
          <p:cNvSpPr txBox="1">
            <a:spLocks/>
          </p:cNvSpPr>
          <p:nvPr/>
        </p:nvSpPr>
        <p:spPr>
          <a:xfrm>
            <a:off x="7786411" y="4267748"/>
            <a:ext cx="6172200" cy="657225"/>
          </a:xfrm>
          <a:prstGeom prst="roundRect">
            <a:avLst/>
          </a:prstGeom>
        </p:spPr>
        <p:txBody>
          <a:bodyPr>
            <a:normAutofit/>
          </a:bodyPr>
          <a:lstStyle/>
          <a:p>
            <a:pPr marL="257175" indent="-257175" defTabSz="342900">
              <a:spcBef>
                <a:spcPct val="20000"/>
              </a:spcBef>
              <a:defRPr/>
            </a:pPr>
            <a:endParaRPr lang="en-US" sz="2700" b="1" dirty="0">
              <a:solidFill>
                <a:sysClr val="windowText" lastClr="00000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82245" y="1226117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sv-SE" sz="2400" dirty="0">
                <a:solidFill>
                  <a:srgbClr val="585959"/>
                </a:solidFill>
              </a:rPr>
              <a:t>100% </a:t>
            </a:r>
            <a:r>
              <a:rPr lang="sv-SE" sz="2400" dirty="0" err="1">
                <a:solidFill>
                  <a:srgbClr val="585959"/>
                </a:solidFill>
              </a:rPr>
              <a:t>remote</a:t>
            </a:r>
            <a:r>
              <a:rPr lang="sv-SE" sz="2400" dirty="0">
                <a:solidFill>
                  <a:srgbClr val="585959"/>
                </a:solidFill>
              </a:rPr>
              <a:t> – </a:t>
            </a:r>
            <a:r>
              <a:rPr lang="sv-SE" sz="2400" dirty="0" err="1">
                <a:solidFill>
                  <a:srgbClr val="585959"/>
                </a:solidFill>
              </a:rPr>
              <a:t>working</a:t>
            </a:r>
            <a:r>
              <a:rPr lang="sv-SE" sz="2400" dirty="0">
                <a:solidFill>
                  <a:srgbClr val="585959"/>
                </a:solidFill>
              </a:rPr>
              <a:t> from </a:t>
            </a:r>
            <a:r>
              <a:rPr lang="sv-SE" sz="2400" dirty="0" err="1">
                <a:solidFill>
                  <a:srgbClr val="585959"/>
                </a:solidFill>
              </a:rPr>
              <a:t>home</a:t>
            </a: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sv-SE" sz="2400" dirty="0">
                <a:solidFill>
                  <a:srgbClr val="585959"/>
                </a:solidFill>
              </a:rPr>
              <a:t>At the </a:t>
            </a:r>
            <a:r>
              <a:rPr lang="sv-SE" sz="2400" dirty="0" err="1">
                <a:solidFill>
                  <a:srgbClr val="585959"/>
                </a:solidFill>
              </a:rPr>
              <a:t>office</a:t>
            </a:r>
            <a:r>
              <a:rPr lang="sv-SE" sz="2400" dirty="0">
                <a:solidFill>
                  <a:srgbClr val="585959"/>
                </a:solidFill>
              </a:rPr>
              <a:t> full-</a:t>
            </a:r>
            <a:r>
              <a:rPr lang="sv-SE" sz="2400" dirty="0" err="1">
                <a:solidFill>
                  <a:srgbClr val="585959"/>
                </a:solidFill>
              </a:rPr>
              <a:t>time</a:t>
            </a: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sv-SE" sz="2400" dirty="0">
                <a:solidFill>
                  <a:srgbClr val="585959"/>
                </a:solidFill>
              </a:rPr>
              <a:t>A hybrid </a:t>
            </a:r>
            <a:r>
              <a:rPr lang="sv-SE" sz="2400" dirty="0" err="1">
                <a:solidFill>
                  <a:srgbClr val="585959"/>
                </a:solidFill>
              </a:rPr>
              <a:t>of</a:t>
            </a:r>
            <a:r>
              <a:rPr lang="sv-SE" sz="2400" dirty="0">
                <a:solidFill>
                  <a:srgbClr val="585959"/>
                </a:solidFill>
              </a:rPr>
              <a:t> </a:t>
            </a:r>
            <a:r>
              <a:rPr lang="sv-SE" sz="2400" dirty="0" err="1">
                <a:solidFill>
                  <a:srgbClr val="585959"/>
                </a:solidFill>
              </a:rPr>
              <a:t>remote</a:t>
            </a:r>
            <a:r>
              <a:rPr lang="sv-SE" sz="2400" dirty="0">
                <a:solidFill>
                  <a:srgbClr val="585959"/>
                </a:solidFill>
              </a:rPr>
              <a:t> and at the </a:t>
            </a:r>
            <a:r>
              <a:rPr lang="sv-SE" sz="2400" dirty="0" err="1">
                <a:solidFill>
                  <a:srgbClr val="585959"/>
                </a:solidFill>
              </a:rPr>
              <a:t>office</a:t>
            </a: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sv-SE" sz="2400" i="1" dirty="0">
              <a:solidFill>
                <a:srgbClr val="585959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B3BA4D-6091-4844-8C47-A9B24E825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796" y="4178778"/>
            <a:ext cx="3591098" cy="710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04C8C0-0159-0140-91A8-62B416FD0521}"/>
              </a:ext>
            </a:extLst>
          </p:cNvPr>
          <p:cNvSpPr txBox="1"/>
          <p:nvPr/>
        </p:nvSpPr>
        <p:spPr>
          <a:xfrm>
            <a:off x="1468921" y="431067"/>
            <a:ext cx="737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85959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How are you currently working?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CCA2B23-C5E9-3E49-A2E8-35229A223E30}"/>
              </a:ext>
            </a:extLst>
          </p:cNvPr>
          <p:cNvSpPr/>
          <p:nvPr/>
        </p:nvSpPr>
        <p:spPr>
          <a:xfrm>
            <a:off x="0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C3B30">
              <a:alpha val="74118"/>
            </a:srgbClr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46A2DB8-CDAC-8446-8DD1-D6B0AAB4991E}"/>
              </a:ext>
            </a:extLst>
          </p:cNvPr>
          <p:cNvSpPr/>
          <p:nvPr/>
        </p:nvSpPr>
        <p:spPr>
          <a:xfrm>
            <a:off x="-175591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BD9D9"/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09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&#10;&#10;Description automatically generated">
            <a:extLst>
              <a:ext uri="{FF2B5EF4-FFF2-40B4-BE49-F238E27FC236}">
                <a16:creationId xmlns:a16="http://schemas.microsoft.com/office/drawing/2014/main" id="{16BA2184-1C0B-E545-B2CA-670A396799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0" y="-1156815"/>
            <a:ext cx="9441180" cy="63003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E65FE9-DFDD-9E4F-BB82-E16D6B5A3CAB}"/>
              </a:ext>
            </a:extLst>
          </p:cNvPr>
          <p:cNvSpPr/>
          <p:nvPr/>
        </p:nvSpPr>
        <p:spPr>
          <a:xfrm>
            <a:off x="284360" y="3858042"/>
            <a:ext cx="6825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What are industries doing around re-entry from the pandemic?</a:t>
            </a:r>
          </a:p>
        </p:txBody>
      </p:sp>
    </p:spTree>
    <p:extLst>
      <p:ext uri="{BB962C8B-B14F-4D97-AF65-F5344CB8AC3E}">
        <p14:creationId xmlns:p14="http://schemas.microsoft.com/office/powerpoint/2010/main" val="938863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sidewalk&#10;&#10;Description automatically generated with medium confidence">
            <a:extLst>
              <a:ext uri="{FF2B5EF4-FFF2-40B4-BE49-F238E27FC236}">
                <a16:creationId xmlns:a16="http://schemas.microsoft.com/office/drawing/2014/main" id="{C1E92E3E-CF9D-CD4B-9574-08A6271E56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-1116330"/>
            <a:ext cx="10104120" cy="6736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E65FE9-DFDD-9E4F-BB82-E16D6B5A3CAB}"/>
              </a:ext>
            </a:extLst>
          </p:cNvPr>
          <p:cNvSpPr/>
          <p:nvPr/>
        </p:nvSpPr>
        <p:spPr>
          <a:xfrm>
            <a:off x="284359" y="3858042"/>
            <a:ext cx="8277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What are the impacts on commercial real estate?</a:t>
            </a:r>
          </a:p>
        </p:txBody>
      </p:sp>
    </p:spTree>
    <p:extLst>
      <p:ext uri="{BB962C8B-B14F-4D97-AF65-F5344CB8AC3E}">
        <p14:creationId xmlns:p14="http://schemas.microsoft.com/office/powerpoint/2010/main" val="1813924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28C36CE0-8D64-994A-8BB3-8D6B713A11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1058246" y="0"/>
            <a:ext cx="13683652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E65FE9-DFDD-9E4F-BB82-E16D6B5A3CAB}"/>
              </a:ext>
            </a:extLst>
          </p:cNvPr>
          <p:cNvSpPr/>
          <p:nvPr/>
        </p:nvSpPr>
        <p:spPr>
          <a:xfrm>
            <a:off x="284360" y="3858042"/>
            <a:ext cx="767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Has remote work impacted creativity/innovation? Employee well-being?</a:t>
            </a:r>
          </a:p>
        </p:txBody>
      </p:sp>
    </p:spTree>
    <p:extLst>
      <p:ext uri="{BB962C8B-B14F-4D97-AF65-F5344CB8AC3E}">
        <p14:creationId xmlns:p14="http://schemas.microsoft.com/office/powerpoint/2010/main" val="3405470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couch in a room with windows&#10;&#10;Description automatically generated with low confidence">
            <a:extLst>
              <a:ext uri="{FF2B5EF4-FFF2-40B4-BE49-F238E27FC236}">
                <a16:creationId xmlns:a16="http://schemas.microsoft.com/office/drawing/2014/main" id="{11564CA8-B9E2-1343-BA38-10C764383A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-476250"/>
            <a:ext cx="9149715" cy="60998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E65FE9-DFDD-9E4F-BB82-E16D6B5A3CAB}"/>
              </a:ext>
            </a:extLst>
          </p:cNvPr>
          <p:cNvSpPr/>
          <p:nvPr/>
        </p:nvSpPr>
        <p:spPr>
          <a:xfrm>
            <a:off x="284360" y="3858042"/>
            <a:ext cx="767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What are new concepts in space design you’re seeing?</a:t>
            </a:r>
          </a:p>
        </p:txBody>
      </p:sp>
    </p:spTree>
    <p:extLst>
      <p:ext uri="{BB962C8B-B14F-4D97-AF65-F5344CB8AC3E}">
        <p14:creationId xmlns:p14="http://schemas.microsoft.com/office/powerpoint/2010/main" val="2467208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v on a wall&#10;&#10;Description automatically generated with low confidence">
            <a:extLst>
              <a:ext uri="{FF2B5EF4-FFF2-40B4-BE49-F238E27FC236}">
                <a16:creationId xmlns:a16="http://schemas.microsoft.com/office/drawing/2014/main" id="{84EE691A-3DFB-AF41-875E-E7ADB031AA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8801"/>
            <a:ext cx="9159700" cy="51346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E65FE9-DFDD-9E4F-BB82-E16D6B5A3CAB}"/>
              </a:ext>
            </a:extLst>
          </p:cNvPr>
          <p:cNvSpPr/>
          <p:nvPr/>
        </p:nvSpPr>
        <p:spPr>
          <a:xfrm>
            <a:off x="284360" y="3858042"/>
            <a:ext cx="767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How is technology impacting this evolving workplace?</a:t>
            </a:r>
          </a:p>
        </p:txBody>
      </p:sp>
    </p:spTree>
    <p:extLst>
      <p:ext uri="{BB962C8B-B14F-4D97-AF65-F5344CB8AC3E}">
        <p14:creationId xmlns:p14="http://schemas.microsoft.com/office/powerpoint/2010/main" val="2268663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garment&#10;&#10;Description automatically generated with low confidence">
            <a:extLst>
              <a:ext uri="{FF2B5EF4-FFF2-40B4-BE49-F238E27FC236}">
                <a16:creationId xmlns:a16="http://schemas.microsoft.com/office/drawing/2014/main" id="{002B9B34-4C6F-8B43-8C85-3BA31D5AFE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473256"/>
            <a:ext cx="9154216" cy="6096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E65FE9-DFDD-9E4F-BB82-E16D6B5A3CAB}"/>
              </a:ext>
            </a:extLst>
          </p:cNvPr>
          <p:cNvSpPr/>
          <p:nvPr/>
        </p:nvSpPr>
        <p:spPr>
          <a:xfrm>
            <a:off x="284360" y="3858042"/>
            <a:ext cx="767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Does your organization have specific examples of internal departments working together?</a:t>
            </a:r>
          </a:p>
        </p:txBody>
      </p:sp>
    </p:spTree>
    <p:extLst>
      <p:ext uri="{BB962C8B-B14F-4D97-AF65-F5344CB8AC3E}">
        <p14:creationId xmlns:p14="http://schemas.microsoft.com/office/powerpoint/2010/main" val="1973975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1122" y="1377797"/>
            <a:ext cx="7500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IFMA WE SO CAL LEADERS </a:t>
            </a:r>
            <a:endParaRPr lang="en-US" sz="28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Helvetica" charset="0"/>
              <a:cs typeface="Calibri" panose="020F0502020204030204" pitchFamily="34" charset="0"/>
            </a:endParaRPr>
          </a:p>
        </p:txBody>
      </p:sp>
      <p:sp>
        <p:nvSpPr>
          <p:cNvPr id="21" name="Content Placeholder 6"/>
          <p:cNvSpPr txBox="1">
            <a:spLocks/>
          </p:cNvSpPr>
          <p:nvPr/>
        </p:nvSpPr>
        <p:spPr>
          <a:xfrm>
            <a:off x="7786411" y="4267748"/>
            <a:ext cx="6172200" cy="657225"/>
          </a:xfrm>
          <a:prstGeom prst="roundRect">
            <a:avLst/>
          </a:prstGeom>
        </p:spPr>
        <p:txBody>
          <a:bodyPr>
            <a:normAutofit/>
          </a:bodyPr>
          <a:lstStyle/>
          <a:p>
            <a:pPr marL="257175" indent="-257175" defTabSz="342900">
              <a:spcBef>
                <a:spcPct val="20000"/>
              </a:spcBef>
              <a:defRPr/>
            </a:pPr>
            <a:endParaRPr lang="en-US" sz="2700" b="1" dirty="0">
              <a:solidFill>
                <a:sysClr val="windowText" lastClr="0000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026" name="Picture 2" descr="Christina DeBono">
            <a:extLst>
              <a:ext uri="{FF2B5EF4-FFF2-40B4-BE49-F238E27FC236}">
                <a16:creationId xmlns:a16="http://schemas.microsoft.com/office/drawing/2014/main" id="{224B740D-9D72-490E-9CB7-F09D4425F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091" y="1998810"/>
            <a:ext cx="1661847" cy="1661847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C98B36D-3A0D-403B-A54D-17C62FBC599C}"/>
              </a:ext>
            </a:extLst>
          </p:cNvPr>
          <p:cNvSpPr txBox="1"/>
          <p:nvPr/>
        </p:nvSpPr>
        <p:spPr>
          <a:xfrm>
            <a:off x="1640039" y="3807907"/>
            <a:ext cx="208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/>
              <a:t>Christina De Bono</a:t>
            </a:r>
          </a:p>
          <a:p>
            <a:pPr algn="ctr"/>
            <a:r>
              <a:rPr lang="sv-SE" sz="1400" b="1" dirty="0"/>
              <a:t>President, ClearTech</a:t>
            </a:r>
            <a:endParaRPr lang="en-US" sz="1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2C6366-08FF-3E4D-8F84-991965E610C5}"/>
              </a:ext>
            </a:extLst>
          </p:cNvPr>
          <p:cNvSpPr txBox="1"/>
          <p:nvPr/>
        </p:nvSpPr>
        <p:spPr>
          <a:xfrm>
            <a:off x="4244389" y="3756392"/>
            <a:ext cx="20862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/>
              <a:t>Holly Rau</a:t>
            </a:r>
          </a:p>
          <a:p>
            <a:pPr algn="ctr"/>
            <a:r>
              <a:rPr lang="sv-SE" sz="1400" b="1" dirty="0"/>
              <a:t>Managing Director, PeopleSpace</a:t>
            </a:r>
            <a:endParaRPr lang="en-US" sz="14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E428B12-7CEC-B849-95E3-6DCF30840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929" y="4387279"/>
            <a:ext cx="2572952" cy="50918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706CFBC-C777-4146-9DE2-E5E78669199B}"/>
              </a:ext>
            </a:extLst>
          </p:cNvPr>
          <p:cNvSpPr/>
          <p:nvPr/>
        </p:nvSpPr>
        <p:spPr>
          <a:xfrm>
            <a:off x="-10510" y="0"/>
            <a:ext cx="9154510" cy="1054100"/>
          </a:xfrm>
          <a:prstGeom prst="rect">
            <a:avLst/>
          </a:prstGeom>
          <a:solidFill>
            <a:srgbClr val="E45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48EAD1B6-9E63-FD42-84B0-7DCF91790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0"/>
            <a:ext cx="4572000" cy="1054100"/>
          </a:xfrm>
          <a:prstGeom prst="rect">
            <a:avLst/>
          </a:prstGeom>
        </p:spPr>
      </p:pic>
      <p:sp>
        <p:nvSpPr>
          <p:cNvPr id="31" name="Freeform 30">
            <a:extLst>
              <a:ext uri="{FF2B5EF4-FFF2-40B4-BE49-F238E27FC236}">
                <a16:creationId xmlns:a16="http://schemas.microsoft.com/office/drawing/2014/main" id="{62A4CF94-D203-B64C-B3F8-B75902AF9D41}"/>
              </a:ext>
            </a:extLst>
          </p:cNvPr>
          <p:cNvSpPr/>
          <p:nvPr/>
        </p:nvSpPr>
        <p:spPr>
          <a:xfrm>
            <a:off x="0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C3B30">
              <a:alpha val="74118"/>
            </a:srgbClr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6AC22C29-99ED-F244-98E8-A1C09C1DB9AF}"/>
              </a:ext>
            </a:extLst>
          </p:cNvPr>
          <p:cNvSpPr/>
          <p:nvPr/>
        </p:nvSpPr>
        <p:spPr>
          <a:xfrm>
            <a:off x="-175591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BD9D9"/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2BD6966-18FD-A74D-BBCD-9334668FF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723" y="1949354"/>
            <a:ext cx="1195616" cy="171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5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earing masks&#10;&#10;Description automatically generated">
            <a:extLst>
              <a:ext uri="{FF2B5EF4-FFF2-40B4-BE49-F238E27FC236}">
                <a16:creationId xmlns:a16="http://schemas.microsoft.com/office/drawing/2014/main" id="{F20A5E05-8E4C-FD4D-BD1F-E7A82ABF10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-811531"/>
            <a:ext cx="9224010" cy="61432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E65FE9-DFDD-9E4F-BB82-E16D6B5A3CAB}"/>
              </a:ext>
            </a:extLst>
          </p:cNvPr>
          <p:cNvSpPr/>
          <p:nvPr/>
        </p:nvSpPr>
        <p:spPr>
          <a:xfrm>
            <a:off x="284360" y="3858042"/>
            <a:ext cx="767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How has COVID impacted diversity and inclusion in the workplace?</a:t>
            </a:r>
          </a:p>
        </p:txBody>
      </p:sp>
    </p:spTree>
    <p:extLst>
      <p:ext uri="{BB962C8B-B14F-4D97-AF65-F5344CB8AC3E}">
        <p14:creationId xmlns:p14="http://schemas.microsoft.com/office/powerpoint/2010/main" val="1710027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00987801-3840-074F-A117-0C96A9504F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</a:blip>
          <a:stretch>
            <a:fillRect/>
          </a:stretch>
        </p:blipFill>
        <p:spPr>
          <a:xfrm>
            <a:off x="0" y="-275005"/>
            <a:ext cx="9195426" cy="61242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E65FE9-DFDD-9E4F-BB82-E16D6B5A3CAB}"/>
              </a:ext>
            </a:extLst>
          </p:cNvPr>
          <p:cNvSpPr/>
          <p:nvPr/>
        </p:nvSpPr>
        <p:spPr>
          <a:xfrm>
            <a:off x="327903" y="3509699"/>
            <a:ext cx="76709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What benchmarking has been done to better understand what types of organizations are thriving in remote environments vs the traditional office?</a:t>
            </a:r>
          </a:p>
        </p:txBody>
      </p:sp>
    </p:spTree>
    <p:extLst>
      <p:ext uri="{BB962C8B-B14F-4D97-AF65-F5344CB8AC3E}">
        <p14:creationId xmlns:p14="http://schemas.microsoft.com/office/powerpoint/2010/main" val="3656627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mask holding a phone next to a person in a mask&#10;&#10;Description automatically generated with low confidence">
            <a:extLst>
              <a:ext uri="{FF2B5EF4-FFF2-40B4-BE49-F238E27FC236}">
                <a16:creationId xmlns:a16="http://schemas.microsoft.com/office/drawing/2014/main" id="{F8198F19-FBAF-CF40-AA9E-7434998C97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</a:blip>
          <a:stretch>
            <a:fillRect/>
          </a:stretch>
        </p:blipFill>
        <p:spPr>
          <a:xfrm>
            <a:off x="0" y="-323441"/>
            <a:ext cx="9144000" cy="610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769A14-38F0-B741-9266-F0C591F2D4B5}"/>
              </a:ext>
            </a:extLst>
          </p:cNvPr>
          <p:cNvSpPr/>
          <p:nvPr/>
        </p:nvSpPr>
        <p:spPr>
          <a:xfrm>
            <a:off x="298875" y="3509699"/>
            <a:ext cx="76709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What can we do to prepare for the future to transform our workplace from a sustainability and health/wellbeing standpoint?</a:t>
            </a:r>
          </a:p>
        </p:txBody>
      </p:sp>
    </p:spTree>
    <p:extLst>
      <p:ext uri="{BB962C8B-B14F-4D97-AF65-F5344CB8AC3E}">
        <p14:creationId xmlns:p14="http://schemas.microsoft.com/office/powerpoint/2010/main" val="3854404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6"/>
          <p:cNvSpPr txBox="1">
            <a:spLocks/>
          </p:cNvSpPr>
          <p:nvPr/>
        </p:nvSpPr>
        <p:spPr>
          <a:xfrm>
            <a:off x="7786411" y="4267748"/>
            <a:ext cx="6172200" cy="657225"/>
          </a:xfrm>
          <a:prstGeom prst="roundRect">
            <a:avLst/>
          </a:prstGeom>
        </p:spPr>
        <p:txBody>
          <a:bodyPr>
            <a:normAutofit/>
          </a:bodyPr>
          <a:lstStyle/>
          <a:p>
            <a:pPr marL="257175" indent="-257175" defTabSz="342900">
              <a:spcBef>
                <a:spcPct val="20000"/>
              </a:spcBef>
              <a:defRPr/>
            </a:pPr>
            <a:endParaRPr lang="en-US" sz="2700" b="1" dirty="0">
              <a:solidFill>
                <a:sysClr val="windowText" lastClr="00000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82245" y="1524063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sv-SE" sz="2400" dirty="0">
                <a:solidFill>
                  <a:srgbClr val="585959"/>
                </a:solidFill>
              </a:rPr>
              <a:t>100% </a:t>
            </a:r>
            <a:r>
              <a:rPr lang="sv-SE" sz="2400" dirty="0" err="1">
                <a:solidFill>
                  <a:srgbClr val="585959"/>
                </a:solidFill>
              </a:rPr>
              <a:t>remote</a:t>
            </a:r>
            <a:r>
              <a:rPr lang="sv-SE" sz="2400" dirty="0">
                <a:solidFill>
                  <a:srgbClr val="585959"/>
                </a:solidFill>
              </a:rPr>
              <a:t> – </a:t>
            </a:r>
            <a:r>
              <a:rPr lang="sv-SE" sz="2400" dirty="0" err="1">
                <a:solidFill>
                  <a:srgbClr val="585959"/>
                </a:solidFill>
              </a:rPr>
              <a:t>working</a:t>
            </a:r>
            <a:r>
              <a:rPr lang="sv-SE" sz="2400" dirty="0">
                <a:solidFill>
                  <a:srgbClr val="585959"/>
                </a:solidFill>
              </a:rPr>
              <a:t> from </a:t>
            </a:r>
            <a:r>
              <a:rPr lang="sv-SE" sz="2400" dirty="0" err="1">
                <a:solidFill>
                  <a:srgbClr val="585959"/>
                </a:solidFill>
              </a:rPr>
              <a:t>home</a:t>
            </a: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sv-SE" sz="2400" dirty="0">
                <a:solidFill>
                  <a:srgbClr val="585959"/>
                </a:solidFill>
              </a:rPr>
              <a:t>At the </a:t>
            </a:r>
            <a:r>
              <a:rPr lang="sv-SE" sz="2400" dirty="0" err="1">
                <a:solidFill>
                  <a:srgbClr val="585959"/>
                </a:solidFill>
              </a:rPr>
              <a:t>office</a:t>
            </a:r>
            <a:r>
              <a:rPr lang="sv-SE" sz="2400" dirty="0">
                <a:solidFill>
                  <a:srgbClr val="585959"/>
                </a:solidFill>
              </a:rPr>
              <a:t> full-</a:t>
            </a:r>
            <a:r>
              <a:rPr lang="sv-SE" sz="2400" dirty="0" err="1">
                <a:solidFill>
                  <a:srgbClr val="585959"/>
                </a:solidFill>
              </a:rPr>
              <a:t>time</a:t>
            </a: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sv-SE" sz="2400" dirty="0">
                <a:solidFill>
                  <a:srgbClr val="585959"/>
                </a:solidFill>
              </a:rPr>
              <a:t>A hybrid </a:t>
            </a:r>
            <a:r>
              <a:rPr lang="sv-SE" sz="2400" dirty="0" err="1">
                <a:solidFill>
                  <a:srgbClr val="585959"/>
                </a:solidFill>
              </a:rPr>
              <a:t>of</a:t>
            </a:r>
            <a:r>
              <a:rPr lang="sv-SE" sz="2400" dirty="0">
                <a:solidFill>
                  <a:srgbClr val="585959"/>
                </a:solidFill>
              </a:rPr>
              <a:t> </a:t>
            </a:r>
            <a:r>
              <a:rPr lang="sv-SE" sz="2400" dirty="0" err="1">
                <a:solidFill>
                  <a:srgbClr val="585959"/>
                </a:solidFill>
              </a:rPr>
              <a:t>remote</a:t>
            </a:r>
            <a:r>
              <a:rPr lang="sv-SE" sz="2400" dirty="0">
                <a:solidFill>
                  <a:srgbClr val="585959"/>
                </a:solidFill>
              </a:rPr>
              <a:t> and at the </a:t>
            </a:r>
            <a:r>
              <a:rPr lang="sv-SE" sz="2400" dirty="0" err="1">
                <a:solidFill>
                  <a:srgbClr val="585959"/>
                </a:solidFill>
              </a:rPr>
              <a:t>office</a:t>
            </a:r>
            <a:endParaRPr lang="sv-SE" sz="2400" i="1" dirty="0">
              <a:solidFill>
                <a:srgbClr val="585959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sv-SE" sz="2400" i="1" dirty="0">
              <a:solidFill>
                <a:srgbClr val="585959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B3BA4D-6091-4844-8C47-A9B24E825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796" y="4178778"/>
            <a:ext cx="3591098" cy="710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04C8C0-0159-0140-91A8-62B416FD0521}"/>
              </a:ext>
            </a:extLst>
          </p:cNvPr>
          <p:cNvSpPr txBox="1"/>
          <p:nvPr/>
        </p:nvSpPr>
        <p:spPr>
          <a:xfrm>
            <a:off x="1468921" y="431067"/>
            <a:ext cx="7372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85959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How are you planning to continue to work post-pandemic?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CCA2B23-C5E9-3E49-A2E8-35229A223E30}"/>
              </a:ext>
            </a:extLst>
          </p:cNvPr>
          <p:cNvSpPr/>
          <p:nvPr/>
        </p:nvSpPr>
        <p:spPr>
          <a:xfrm>
            <a:off x="0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C3B30">
              <a:alpha val="74118"/>
            </a:srgbClr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46A2DB8-CDAC-8446-8DD1-D6B0AAB4991E}"/>
              </a:ext>
            </a:extLst>
          </p:cNvPr>
          <p:cNvSpPr/>
          <p:nvPr/>
        </p:nvSpPr>
        <p:spPr>
          <a:xfrm>
            <a:off x="-175591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BD9D9"/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06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4F7278-26D7-AD4F-9B13-900AC4B0F21D}"/>
              </a:ext>
            </a:extLst>
          </p:cNvPr>
          <p:cNvSpPr txBox="1"/>
          <p:nvPr/>
        </p:nvSpPr>
        <p:spPr>
          <a:xfrm>
            <a:off x="891122" y="2140863"/>
            <a:ext cx="75003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50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Questions</a:t>
            </a:r>
            <a:r>
              <a:rPr lang="sv-SE" sz="5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?</a:t>
            </a:r>
            <a:endParaRPr lang="en-US" sz="28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Helvetica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1DA3F4-4CE9-A048-B14A-C6FE99566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929" y="4387279"/>
            <a:ext cx="2572952" cy="5091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C56C09-7E88-2649-B78C-101CE21C64C5}"/>
              </a:ext>
            </a:extLst>
          </p:cNvPr>
          <p:cNvSpPr/>
          <p:nvPr/>
        </p:nvSpPr>
        <p:spPr>
          <a:xfrm>
            <a:off x="-175591" y="0"/>
            <a:ext cx="9319591" cy="1054100"/>
          </a:xfrm>
          <a:prstGeom prst="rect">
            <a:avLst/>
          </a:prstGeom>
          <a:solidFill>
            <a:srgbClr val="E45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36E18B5D-FCD3-674E-B854-3861591B3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4572000" cy="105410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192216E-4CAF-B44C-BCA7-FB9C12E20B8B}"/>
              </a:ext>
            </a:extLst>
          </p:cNvPr>
          <p:cNvSpPr/>
          <p:nvPr/>
        </p:nvSpPr>
        <p:spPr>
          <a:xfrm>
            <a:off x="0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C3B30">
              <a:alpha val="74118"/>
            </a:srgbClr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01E48A0-2DE8-7440-AA16-64C0D778C876}"/>
              </a:ext>
            </a:extLst>
          </p:cNvPr>
          <p:cNvSpPr/>
          <p:nvPr/>
        </p:nvSpPr>
        <p:spPr>
          <a:xfrm>
            <a:off x="-175591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BD9D9"/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01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81959" y="304500"/>
            <a:ext cx="737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85959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Win Free E-Copies </a:t>
            </a:r>
          </a:p>
        </p:txBody>
      </p:sp>
      <p:sp>
        <p:nvSpPr>
          <p:cNvPr id="21" name="Content Placeholder 6"/>
          <p:cNvSpPr txBox="1">
            <a:spLocks/>
          </p:cNvSpPr>
          <p:nvPr/>
        </p:nvSpPr>
        <p:spPr>
          <a:xfrm>
            <a:off x="7786411" y="4267748"/>
            <a:ext cx="6172200" cy="657225"/>
          </a:xfrm>
          <a:prstGeom prst="roundRect">
            <a:avLst/>
          </a:prstGeom>
        </p:spPr>
        <p:txBody>
          <a:bodyPr>
            <a:normAutofit/>
          </a:bodyPr>
          <a:lstStyle/>
          <a:p>
            <a:pPr marL="257175" indent="-257175" defTabSz="342900">
              <a:spcBef>
                <a:spcPct val="20000"/>
              </a:spcBef>
              <a:defRPr/>
            </a:pPr>
            <a:endParaRPr lang="en-US" sz="2700" b="1" dirty="0">
              <a:solidFill>
                <a:sysClr val="windowText" lastClr="0000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EB559D4-B04D-41D3-8B1A-F74AD3E06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31" y="974905"/>
            <a:ext cx="2195253" cy="3185113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8F2CA88F-8036-0844-A4EF-6410347B75F6}"/>
              </a:ext>
            </a:extLst>
          </p:cNvPr>
          <p:cNvSpPr/>
          <p:nvPr/>
        </p:nvSpPr>
        <p:spPr>
          <a:xfrm>
            <a:off x="0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C3B30">
              <a:alpha val="74118"/>
            </a:srgbClr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F561DFC-6DBD-5B48-A4FD-B039C45A920D}"/>
              </a:ext>
            </a:extLst>
          </p:cNvPr>
          <p:cNvSpPr/>
          <p:nvPr/>
        </p:nvSpPr>
        <p:spPr>
          <a:xfrm>
            <a:off x="-175591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BD9D9"/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61F1A50-2666-E941-B6A3-7F34A86AC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027" y="974905"/>
            <a:ext cx="2501900" cy="3238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90C561-6652-0D4E-ABDA-7D7EEF85B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929" y="4387279"/>
            <a:ext cx="2572952" cy="50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11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4F7278-26D7-AD4F-9B13-900AC4B0F21D}"/>
              </a:ext>
            </a:extLst>
          </p:cNvPr>
          <p:cNvSpPr txBox="1"/>
          <p:nvPr/>
        </p:nvSpPr>
        <p:spPr>
          <a:xfrm>
            <a:off x="1459550" y="1233025"/>
            <a:ext cx="7500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POST EVENT RESOURCES </a:t>
            </a:r>
            <a:endParaRPr lang="en-US" sz="28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Helvetica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1DA3F4-4CE9-A048-B14A-C6FE99566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929" y="4387279"/>
            <a:ext cx="2572952" cy="50918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9A07BF3-C05C-6A47-A896-586FF2DF7FFC}"/>
              </a:ext>
            </a:extLst>
          </p:cNvPr>
          <p:cNvSpPr/>
          <p:nvPr/>
        </p:nvSpPr>
        <p:spPr>
          <a:xfrm>
            <a:off x="-10510" y="0"/>
            <a:ext cx="9154510" cy="1054100"/>
          </a:xfrm>
          <a:prstGeom prst="rect">
            <a:avLst/>
          </a:prstGeom>
          <a:solidFill>
            <a:srgbClr val="E45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3FF538FA-B16A-984F-B00E-37C0927F6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4572000" cy="1054100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CD1FD208-71A6-044F-B107-2CA49F0C640C}"/>
              </a:ext>
            </a:extLst>
          </p:cNvPr>
          <p:cNvSpPr/>
          <p:nvPr/>
        </p:nvSpPr>
        <p:spPr>
          <a:xfrm>
            <a:off x="0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C3B30">
              <a:alpha val="74118"/>
            </a:srgbClr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228D401-2E3E-164A-80BC-DDD24111A901}"/>
              </a:ext>
            </a:extLst>
          </p:cNvPr>
          <p:cNvSpPr/>
          <p:nvPr/>
        </p:nvSpPr>
        <p:spPr>
          <a:xfrm>
            <a:off x="-175591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BD9D9"/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FFF5B5-7F4F-9C4F-B2D4-C562D292911E}"/>
              </a:ext>
            </a:extLst>
          </p:cNvPr>
          <p:cNvSpPr txBox="1"/>
          <p:nvPr/>
        </p:nvSpPr>
        <p:spPr>
          <a:xfrm>
            <a:off x="1577405" y="1756245"/>
            <a:ext cx="75003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rgbClr val="323338"/>
                </a:solidFill>
              </a:rPr>
              <a:t>Event Video Recording On </a:t>
            </a:r>
            <a:r>
              <a:rPr lang="sv-SE" sz="2000" b="1" dirty="0" err="1">
                <a:solidFill>
                  <a:srgbClr val="323338"/>
                </a:solidFill>
              </a:rPr>
              <a:t>Demand</a:t>
            </a:r>
            <a:endParaRPr lang="sv-SE" sz="2000" b="1" dirty="0">
              <a:solidFill>
                <a:srgbClr val="323338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000" b="1" dirty="0">
              <a:solidFill>
                <a:srgbClr val="323338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rgbClr val="323338"/>
                </a:solidFill>
              </a:rPr>
              <a:t>ClearTech E-</a:t>
            </a:r>
            <a:r>
              <a:rPr lang="sv-SE" sz="2000" b="1" dirty="0" err="1">
                <a:solidFill>
                  <a:srgbClr val="323338"/>
                </a:solidFill>
              </a:rPr>
              <a:t>book</a:t>
            </a:r>
            <a:r>
              <a:rPr lang="sv-SE" sz="2000" b="1" dirty="0">
                <a:solidFill>
                  <a:srgbClr val="323338"/>
                </a:solidFill>
              </a:rPr>
              <a:t> – </a:t>
            </a:r>
            <a:r>
              <a:rPr lang="sv-SE" sz="2000" i="1" dirty="0">
                <a:solidFill>
                  <a:srgbClr val="323338"/>
                </a:solidFill>
              </a:rPr>
              <a:t>Stop Guessing and Start Planning: </a:t>
            </a:r>
            <a:r>
              <a:rPr lang="sv-SE" sz="2000" i="1" dirty="0" err="1">
                <a:solidFill>
                  <a:srgbClr val="323338"/>
                </a:solidFill>
              </a:rPr>
              <a:t>How</a:t>
            </a:r>
            <a:r>
              <a:rPr lang="sv-SE" sz="2000" i="1" dirty="0">
                <a:solidFill>
                  <a:srgbClr val="323338"/>
                </a:solidFill>
              </a:rPr>
              <a:t> Technology Will Unite Us in the Distanced Future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000" b="1" dirty="0">
              <a:solidFill>
                <a:srgbClr val="323338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rgbClr val="323338"/>
                </a:solidFill>
              </a:rPr>
              <a:t>IFMA Foundation - </a:t>
            </a:r>
            <a:r>
              <a:rPr lang="sv-SE" sz="2000" i="1" dirty="0">
                <a:solidFill>
                  <a:srgbClr val="323338"/>
                </a:solidFill>
              </a:rPr>
              <a:t>IFMA Foundation </a:t>
            </a:r>
            <a:r>
              <a:rPr lang="sv-SE" sz="2000" i="1" dirty="0" err="1">
                <a:solidFill>
                  <a:srgbClr val="323338"/>
                </a:solidFill>
              </a:rPr>
              <a:t>Pandemic</a:t>
            </a:r>
            <a:r>
              <a:rPr lang="sv-SE" sz="2000" i="1" dirty="0">
                <a:solidFill>
                  <a:srgbClr val="323338"/>
                </a:solidFill>
              </a:rPr>
              <a:t> Manual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000" b="1" dirty="0">
              <a:solidFill>
                <a:srgbClr val="323338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rgbClr val="323338"/>
                </a:solidFill>
              </a:rPr>
              <a:t>JLL – </a:t>
            </a:r>
            <a:r>
              <a:rPr lang="sv-SE" sz="2000" i="1" dirty="0" err="1">
                <a:solidFill>
                  <a:srgbClr val="323338"/>
                </a:solidFill>
              </a:rPr>
              <a:t>Reimagine</a:t>
            </a:r>
            <a:r>
              <a:rPr lang="sv-SE" sz="2000" i="1" dirty="0">
                <a:solidFill>
                  <a:srgbClr val="323338"/>
                </a:solidFill>
              </a:rPr>
              <a:t>, The New </a:t>
            </a:r>
            <a:r>
              <a:rPr lang="sv-SE" sz="2000" i="1" dirty="0" err="1">
                <a:solidFill>
                  <a:srgbClr val="323338"/>
                </a:solidFill>
              </a:rPr>
              <a:t>Future</a:t>
            </a:r>
            <a:r>
              <a:rPr lang="sv-SE" sz="2000" i="1" dirty="0">
                <a:solidFill>
                  <a:srgbClr val="323338"/>
                </a:solidFill>
              </a:rPr>
              <a:t> </a:t>
            </a:r>
            <a:r>
              <a:rPr lang="sv-SE" sz="2000" i="1" dirty="0" err="1">
                <a:solidFill>
                  <a:srgbClr val="323338"/>
                </a:solidFill>
              </a:rPr>
              <a:t>of</a:t>
            </a:r>
            <a:r>
              <a:rPr lang="sv-SE" sz="2000" i="1" dirty="0">
                <a:solidFill>
                  <a:srgbClr val="323338"/>
                </a:solidFill>
              </a:rPr>
              <a:t> </a:t>
            </a:r>
            <a:r>
              <a:rPr lang="sv-SE" sz="2000" i="1" dirty="0" err="1">
                <a:solidFill>
                  <a:srgbClr val="323338"/>
                </a:solidFill>
              </a:rPr>
              <a:t>Work</a:t>
            </a:r>
            <a:r>
              <a:rPr lang="sv-SE" sz="2000" i="1" dirty="0">
                <a:solidFill>
                  <a:srgbClr val="323338"/>
                </a:solidFill>
              </a:rPr>
              <a:t> to </a:t>
            </a:r>
            <a:r>
              <a:rPr lang="sv-SE" sz="2000" i="1" dirty="0" err="1">
                <a:solidFill>
                  <a:srgbClr val="323338"/>
                </a:solidFill>
              </a:rPr>
              <a:t>Shape</a:t>
            </a:r>
            <a:r>
              <a:rPr lang="sv-SE" sz="2000" i="1" dirty="0">
                <a:solidFill>
                  <a:srgbClr val="323338"/>
                </a:solidFill>
              </a:rPr>
              <a:t> a </a:t>
            </a:r>
            <a:r>
              <a:rPr lang="sv-SE" sz="2000" i="1" dirty="0" err="1">
                <a:solidFill>
                  <a:srgbClr val="323338"/>
                </a:solidFill>
              </a:rPr>
              <a:t>Better</a:t>
            </a:r>
            <a:r>
              <a:rPr lang="sv-SE" sz="2000" i="1" dirty="0">
                <a:solidFill>
                  <a:srgbClr val="323338"/>
                </a:solidFill>
              </a:rPr>
              <a:t> World</a:t>
            </a:r>
            <a:br>
              <a:rPr lang="en-US" sz="2000" dirty="0"/>
            </a:br>
            <a:endParaRPr lang="sv-SE" sz="2000" i="1" dirty="0">
              <a:solidFill>
                <a:srgbClr val="323338"/>
              </a:solidFill>
            </a:endParaRPr>
          </a:p>
          <a:p>
            <a:endParaRPr lang="sv-SE" sz="2000" b="1" i="1" dirty="0">
              <a:solidFill>
                <a:srgbClr val="323338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000" i="1" dirty="0">
              <a:solidFill>
                <a:srgbClr val="323338"/>
              </a:solidFill>
            </a:endParaRPr>
          </a:p>
          <a:p>
            <a:endParaRPr lang="sv-SE" sz="2000" i="1" dirty="0">
              <a:solidFill>
                <a:srgbClr val="3233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79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869BCF-3044-6448-B723-ACA8C09950D4}"/>
              </a:ext>
            </a:extLst>
          </p:cNvPr>
          <p:cNvSpPr/>
          <p:nvPr/>
        </p:nvSpPr>
        <p:spPr>
          <a:xfrm>
            <a:off x="-10510" y="0"/>
            <a:ext cx="9154510" cy="1054100"/>
          </a:xfrm>
          <a:prstGeom prst="rect">
            <a:avLst/>
          </a:prstGeom>
          <a:solidFill>
            <a:srgbClr val="E45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0" y="1329792"/>
            <a:ext cx="73729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Contact Information</a:t>
            </a:r>
            <a:endParaRPr lang="sv-SE" sz="28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Helvetica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IFMA 			ifma.org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IFMA WE 		we.ifma.org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ClearTech		cleartechav.com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ENV			env-team.com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People Space	peoplespace.com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JLL			us.jll.com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sz="28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Helvetica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Helvetica" charset="0"/>
              <a:cs typeface="Calibri" panose="020F0502020204030204" pitchFamily="34" charset="0"/>
            </a:endParaRPr>
          </a:p>
        </p:txBody>
      </p:sp>
      <p:sp>
        <p:nvSpPr>
          <p:cNvPr id="21" name="Content Placeholder 6"/>
          <p:cNvSpPr txBox="1">
            <a:spLocks/>
          </p:cNvSpPr>
          <p:nvPr/>
        </p:nvSpPr>
        <p:spPr>
          <a:xfrm>
            <a:off x="7786411" y="4267748"/>
            <a:ext cx="6172200" cy="657225"/>
          </a:xfrm>
          <a:prstGeom prst="roundRect">
            <a:avLst/>
          </a:prstGeom>
        </p:spPr>
        <p:txBody>
          <a:bodyPr>
            <a:normAutofit/>
          </a:bodyPr>
          <a:lstStyle/>
          <a:p>
            <a:pPr marL="257175" indent="-257175" defTabSz="342900">
              <a:spcBef>
                <a:spcPct val="20000"/>
              </a:spcBef>
              <a:defRPr/>
            </a:pPr>
            <a:endParaRPr lang="en-US" sz="2700" b="1" dirty="0">
              <a:solidFill>
                <a:sysClr val="windowText" lastClr="0000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22" name="Picture 21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4E878ADF-EEE4-3C46-A243-5D2D70AE3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1054100"/>
          </a:xfrm>
          <a:prstGeom prst="rect">
            <a:avLst/>
          </a:prstGeom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F57B8DED-BF16-F740-9165-A3E534FDB460}"/>
              </a:ext>
            </a:extLst>
          </p:cNvPr>
          <p:cNvSpPr/>
          <p:nvPr/>
        </p:nvSpPr>
        <p:spPr>
          <a:xfrm>
            <a:off x="0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C3B30">
              <a:alpha val="74118"/>
            </a:srgbClr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D9DE1D07-3C93-D647-BDA8-4E023BA3BBDC}"/>
              </a:ext>
            </a:extLst>
          </p:cNvPr>
          <p:cNvSpPr/>
          <p:nvPr/>
        </p:nvSpPr>
        <p:spPr>
          <a:xfrm>
            <a:off x="-175591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BD9D9"/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23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416F45B-A3B5-A447-BDF7-9AF425BF0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961" y="2358119"/>
            <a:ext cx="1362074" cy="1362074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06AA68-E760-184D-9371-DAA2005DE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416" y="4355490"/>
            <a:ext cx="2805165" cy="364671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02475301-D558-FF44-9951-F7E76695B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295" y="3580926"/>
            <a:ext cx="1173406" cy="524366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C79DAC5A-E3D9-CB49-BC60-634F414C0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619" y="2123078"/>
            <a:ext cx="2470759" cy="549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4CDC9A-05A1-E242-B980-5167697AE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929" y="4387279"/>
            <a:ext cx="2572952" cy="5091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412151-082F-9B4D-94C4-7C4A456ED0AA}"/>
              </a:ext>
            </a:extLst>
          </p:cNvPr>
          <p:cNvSpPr txBox="1"/>
          <p:nvPr/>
        </p:nvSpPr>
        <p:spPr>
          <a:xfrm>
            <a:off x="1304076" y="1431876"/>
            <a:ext cx="7500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MEET OUR HOSTS</a:t>
            </a:r>
            <a:endParaRPr lang="en-US" sz="28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Helvetica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A2AACB-D67F-694F-A9D3-8FDF3B2B52DD}"/>
              </a:ext>
            </a:extLst>
          </p:cNvPr>
          <p:cNvSpPr/>
          <p:nvPr/>
        </p:nvSpPr>
        <p:spPr>
          <a:xfrm>
            <a:off x="-10510" y="0"/>
            <a:ext cx="9154510" cy="1054100"/>
          </a:xfrm>
          <a:prstGeom prst="rect">
            <a:avLst/>
          </a:prstGeom>
          <a:solidFill>
            <a:srgbClr val="E45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E1133016-7A89-054C-B77E-3AE3B00DA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0"/>
            <a:ext cx="4572000" cy="1054100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2DDE1B84-89EF-2C46-959E-0BC9EDD5637A}"/>
              </a:ext>
            </a:extLst>
          </p:cNvPr>
          <p:cNvSpPr/>
          <p:nvPr/>
        </p:nvSpPr>
        <p:spPr>
          <a:xfrm>
            <a:off x="0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C3B30">
              <a:alpha val="74118"/>
            </a:srgbClr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EB1060C-ADD4-AF43-B3BD-0509CA3269F4}"/>
              </a:ext>
            </a:extLst>
          </p:cNvPr>
          <p:cNvSpPr/>
          <p:nvPr/>
        </p:nvSpPr>
        <p:spPr>
          <a:xfrm>
            <a:off x="-175591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BD9D9"/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91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0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C3B30">
              <a:alpha val="74118"/>
            </a:srgbClr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1959" y="304500"/>
            <a:ext cx="728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85959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Our Mission</a:t>
            </a:r>
            <a:endParaRPr lang="en-US" sz="1100" b="1" dirty="0">
              <a:solidFill>
                <a:srgbClr val="585959"/>
              </a:solidFill>
              <a:latin typeface="Calibri" panose="020F0502020204030204" pitchFamily="34" charset="0"/>
              <a:ea typeface="Helvetica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97992" y="1013106"/>
            <a:ext cx="1981116" cy="290111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800" dirty="0">
                <a:solidFill>
                  <a:prstClr val="black">
                    <a:lumMod val="75000"/>
                    <a:lumOff val="25000"/>
                  </a:prstClr>
                </a:solidFill>
                <a:cs typeface="Arial" charset="0"/>
              </a:rPr>
              <a:t>To </a:t>
            </a:r>
            <a:r>
              <a:rPr lang="en-US" sz="4800" b="1" dirty="0">
                <a:solidFill>
                  <a:srgbClr val="FF0000"/>
                </a:solidFill>
                <a:cs typeface="Arial" charset="0"/>
              </a:rPr>
              <a:t>co-create workplace knowledge </a:t>
            </a:r>
            <a:r>
              <a:rPr lang="en-US" sz="4800" dirty="0">
                <a:solidFill>
                  <a:prstClr val="black">
                    <a:lumMod val="75000"/>
                    <a:lumOff val="25000"/>
                  </a:prstClr>
                </a:solidFill>
                <a:cs typeface="Arial" charset="0"/>
              </a:rPr>
              <a:t>that will enhance workforce collaboration, productivity and experience.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cs typeface="Arial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800" dirty="0">
                <a:solidFill>
                  <a:prstClr val="black">
                    <a:lumMod val="75000"/>
                    <a:lumOff val="25000"/>
                  </a:prstClr>
                </a:solidFill>
                <a:cs typeface="Arial" charset="0"/>
              </a:rPr>
              <a:t>We will achieve this by </a:t>
            </a:r>
            <a:r>
              <a:rPr lang="en-US" sz="4800" b="1" dirty="0">
                <a:solidFill>
                  <a:srgbClr val="FF0000"/>
                </a:solidFill>
                <a:cs typeface="Arial" charset="0"/>
              </a:rPr>
              <a:t>bringing together members and thought leaders globally </a:t>
            </a:r>
            <a:r>
              <a:rPr lang="en-US" sz="4800" dirty="0">
                <a:solidFill>
                  <a:prstClr val="black">
                    <a:lumMod val="75000"/>
                    <a:lumOff val="25000"/>
                  </a:prstClr>
                </a:solidFill>
                <a:cs typeface="Arial" charset="0"/>
              </a:rPr>
              <a:t>to share new ideas and research which will evolve the profession of workplace worldwide.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cs typeface="Arial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587" y="956135"/>
            <a:ext cx="4238963" cy="304023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655BF639-1F92-114D-BCD7-845B0F572DB8}"/>
              </a:ext>
            </a:extLst>
          </p:cNvPr>
          <p:cNvSpPr/>
          <p:nvPr/>
        </p:nvSpPr>
        <p:spPr>
          <a:xfrm>
            <a:off x="-175591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BD9D9"/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46A176-DADD-F048-9AC1-C71191929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929" y="4387279"/>
            <a:ext cx="2572952" cy="50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95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465" y="4477740"/>
            <a:ext cx="2911825" cy="665760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95868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C3B30">
              <a:alpha val="74118"/>
            </a:srgbClr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1959" y="304500"/>
            <a:ext cx="728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 charset="0"/>
                <a:ea typeface="Helvetica" charset="0"/>
                <a:cs typeface="Helvetica" charset="0"/>
              </a:rPr>
              <a:t>Check out our Website to learn more</a:t>
            </a:r>
            <a:endParaRPr lang="en-US" sz="1100" b="1" dirty="0">
              <a:solidFill>
                <a:prstClr val="black">
                  <a:lumMod val="65000"/>
                  <a:lumOff val="35000"/>
                </a:prst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-10510" y="0"/>
            <a:ext cx="1782245" cy="516452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9" name="Picture 8" descr="Screen Shot 2015-06-17 at 3.48.0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"/>
          <a:stretch/>
        </p:blipFill>
        <p:spPr>
          <a:xfrm>
            <a:off x="1670050" y="1028700"/>
            <a:ext cx="6027653" cy="3143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195053" y="3871868"/>
            <a:ext cx="17145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www.we.ifma.org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702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4F7278-26D7-AD4F-9B13-900AC4B0F21D}"/>
              </a:ext>
            </a:extLst>
          </p:cNvPr>
          <p:cNvSpPr txBox="1"/>
          <p:nvPr/>
        </p:nvSpPr>
        <p:spPr>
          <a:xfrm>
            <a:off x="1207823" y="1054100"/>
            <a:ext cx="7500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Resource Materials</a:t>
            </a:r>
            <a:endParaRPr lang="en-US" sz="28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Helvetica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D5FE18-A811-0C48-89B7-5E8E76561216}"/>
              </a:ext>
            </a:extLst>
          </p:cNvPr>
          <p:cNvSpPr txBox="1"/>
          <p:nvPr/>
        </p:nvSpPr>
        <p:spPr>
          <a:xfrm>
            <a:off x="1433399" y="1644697"/>
            <a:ext cx="6016556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rgbClr val="323338"/>
                </a:solidFill>
              </a:rPr>
              <a:t>ClearTech E-book – </a:t>
            </a:r>
            <a:r>
              <a:rPr lang="sv-SE" sz="2000" i="1" dirty="0">
                <a:solidFill>
                  <a:srgbClr val="323338"/>
                </a:solidFill>
              </a:rPr>
              <a:t>Stop Guessing and Start Planning: How Technology Will Unite Us in the Distanced Future</a:t>
            </a:r>
            <a:endParaRPr lang="sv-SE" sz="2000" b="1" dirty="0">
              <a:solidFill>
                <a:srgbClr val="323338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rgbClr val="323338"/>
                </a:solidFill>
              </a:rPr>
              <a:t>IFMA Foundation - </a:t>
            </a:r>
            <a:r>
              <a:rPr lang="sv-SE" sz="2000" i="1" dirty="0">
                <a:solidFill>
                  <a:srgbClr val="323338"/>
                </a:solidFill>
              </a:rPr>
              <a:t>IFMA Foundation Pandemic Manual</a:t>
            </a:r>
            <a:endParaRPr lang="sv-SE" sz="2000" b="1" dirty="0">
              <a:solidFill>
                <a:srgbClr val="323338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rgbClr val="323338"/>
                </a:solidFill>
              </a:rPr>
              <a:t>JLL – </a:t>
            </a:r>
            <a:r>
              <a:rPr lang="sv-SE" sz="2000" i="1" dirty="0">
                <a:solidFill>
                  <a:srgbClr val="323338"/>
                </a:solidFill>
              </a:rPr>
              <a:t>Reimagine, The New Future of Work to Shape a Better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1" i="1" dirty="0">
                <a:solidFill>
                  <a:srgbClr val="323338"/>
                </a:solidFill>
              </a:rPr>
              <a:t>PeopleSpace – </a:t>
            </a:r>
            <a:r>
              <a:rPr lang="sv-SE" sz="2000" dirty="0">
                <a:solidFill>
                  <a:srgbClr val="323338"/>
                </a:solidFill>
              </a:rPr>
              <a:t>Bluescape Library of Workplace Reentry Strategies </a:t>
            </a:r>
            <a:br>
              <a:rPr lang="en-US" dirty="0"/>
            </a:br>
            <a:endParaRPr lang="sv-SE" sz="2000" i="1" dirty="0">
              <a:solidFill>
                <a:srgbClr val="323338"/>
              </a:solidFill>
            </a:endParaRPr>
          </a:p>
          <a:p>
            <a:endParaRPr lang="sv-SE" sz="2000" b="1" i="1" dirty="0">
              <a:solidFill>
                <a:srgbClr val="323338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000" i="1" dirty="0">
              <a:solidFill>
                <a:srgbClr val="323338"/>
              </a:solidFill>
            </a:endParaRPr>
          </a:p>
          <a:p>
            <a:endParaRPr lang="sv-SE" sz="2000" i="1" dirty="0">
              <a:solidFill>
                <a:srgbClr val="323338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1DA3F4-4CE9-A048-B14A-C6FE99566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929" y="4387279"/>
            <a:ext cx="2572952" cy="50918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9A07BF3-C05C-6A47-A896-586FF2DF7FFC}"/>
              </a:ext>
            </a:extLst>
          </p:cNvPr>
          <p:cNvSpPr/>
          <p:nvPr/>
        </p:nvSpPr>
        <p:spPr>
          <a:xfrm>
            <a:off x="-10510" y="0"/>
            <a:ext cx="9154510" cy="1054100"/>
          </a:xfrm>
          <a:prstGeom prst="rect">
            <a:avLst/>
          </a:prstGeom>
          <a:solidFill>
            <a:srgbClr val="E45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3FF538FA-B16A-984F-B00E-37C0927F6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4572000" cy="1054100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CD1FD208-71A6-044F-B107-2CA49F0C640C}"/>
              </a:ext>
            </a:extLst>
          </p:cNvPr>
          <p:cNvSpPr/>
          <p:nvPr/>
        </p:nvSpPr>
        <p:spPr>
          <a:xfrm>
            <a:off x="0" y="0"/>
            <a:ext cx="1207823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C3B30">
              <a:alpha val="74118"/>
            </a:srgbClr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228D401-2E3E-164A-80BC-DDD24111A901}"/>
              </a:ext>
            </a:extLst>
          </p:cNvPr>
          <p:cNvSpPr/>
          <p:nvPr/>
        </p:nvSpPr>
        <p:spPr>
          <a:xfrm>
            <a:off x="-175591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BD9D9"/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63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1122" y="1313888"/>
            <a:ext cx="7500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IFMA Foundation</a:t>
            </a:r>
            <a:endParaRPr lang="en-US" sz="28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Helvetica" charset="0"/>
              <a:cs typeface="Calibri" panose="020F0502020204030204" pitchFamily="34" charset="0"/>
            </a:endParaRPr>
          </a:p>
        </p:txBody>
      </p:sp>
      <p:sp>
        <p:nvSpPr>
          <p:cNvPr id="21" name="Content Placeholder 6"/>
          <p:cNvSpPr txBox="1">
            <a:spLocks/>
          </p:cNvSpPr>
          <p:nvPr/>
        </p:nvSpPr>
        <p:spPr>
          <a:xfrm>
            <a:off x="7786411" y="4267748"/>
            <a:ext cx="6172200" cy="657225"/>
          </a:xfrm>
          <a:prstGeom prst="roundRect">
            <a:avLst/>
          </a:prstGeom>
        </p:spPr>
        <p:txBody>
          <a:bodyPr>
            <a:normAutofit/>
          </a:bodyPr>
          <a:lstStyle/>
          <a:p>
            <a:pPr marL="257175" indent="-257175" defTabSz="342900">
              <a:spcBef>
                <a:spcPct val="20000"/>
              </a:spcBef>
              <a:defRPr/>
            </a:pPr>
            <a:endParaRPr lang="en-US" sz="2700" b="1" dirty="0">
              <a:solidFill>
                <a:sysClr val="windowText" lastClr="00000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642EF-B72E-4922-A47E-910A1137EC49}"/>
              </a:ext>
            </a:extLst>
          </p:cNvPr>
          <p:cNvSpPr txBox="1"/>
          <p:nvPr/>
        </p:nvSpPr>
        <p:spPr>
          <a:xfrm>
            <a:off x="1167864" y="2407974"/>
            <a:ext cx="2086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>
                <a:solidFill>
                  <a:schemeClr val="bg1"/>
                </a:solidFill>
              </a:rPr>
              <a:t>Diane Coles Levine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15453F-FEC9-744C-8AC3-B5999B604B36}"/>
              </a:ext>
            </a:extLst>
          </p:cNvPr>
          <p:cNvSpPr txBox="1"/>
          <p:nvPr/>
        </p:nvSpPr>
        <p:spPr>
          <a:xfrm>
            <a:off x="3369065" y="3861996"/>
            <a:ext cx="2830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Irene Thomas-Johnson</a:t>
            </a:r>
          </a:p>
          <a:p>
            <a:r>
              <a:rPr lang="en-US" dirty="0"/>
              <a:t>Board Member at IFMA Foundation</a:t>
            </a:r>
          </a:p>
          <a:p>
            <a:r>
              <a:rPr lang="en-US" dirty="0"/>
              <a:t>JLL Executive Director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4CCCE82-0760-9C44-96AC-0BCE8DF34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929" y="4387279"/>
            <a:ext cx="2572952" cy="50918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B2FBEB5-094C-4F47-8800-7A28FCC2B348}"/>
              </a:ext>
            </a:extLst>
          </p:cNvPr>
          <p:cNvSpPr/>
          <p:nvPr/>
        </p:nvSpPr>
        <p:spPr>
          <a:xfrm>
            <a:off x="-10510" y="0"/>
            <a:ext cx="9154510" cy="1054100"/>
          </a:xfrm>
          <a:prstGeom prst="rect">
            <a:avLst/>
          </a:prstGeom>
          <a:solidFill>
            <a:srgbClr val="E45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295ECF9-4FF0-6A46-A8FF-F18E05794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4572000" cy="1054100"/>
          </a:xfrm>
          <a:prstGeom prst="rect">
            <a:avLst/>
          </a:prstGeom>
        </p:spPr>
      </p:pic>
      <p:sp>
        <p:nvSpPr>
          <p:cNvPr id="31" name="Freeform 30">
            <a:extLst>
              <a:ext uri="{FF2B5EF4-FFF2-40B4-BE49-F238E27FC236}">
                <a16:creationId xmlns:a16="http://schemas.microsoft.com/office/drawing/2014/main" id="{7692826B-4599-3542-93B5-B2B646D2FA70}"/>
              </a:ext>
            </a:extLst>
          </p:cNvPr>
          <p:cNvSpPr/>
          <p:nvPr/>
        </p:nvSpPr>
        <p:spPr>
          <a:xfrm>
            <a:off x="0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C3B30">
              <a:alpha val="74118"/>
            </a:srgbClr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543BB31D-F072-4C46-8ED8-20B59C3FF61F}"/>
              </a:ext>
            </a:extLst>
          </p:cNvPr>
          <p:cNvSpPr/>
          <p:nvPr/>
        </p:nvSpPr>
        <p:spPr>
          <a:xfrm>
            <a:off x="-175591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BD9D9"/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EB630C-D317-8746-A100-A46465115A8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31" y="1944502"/>
            <a:ext cx="112776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81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992DE9-93A4-C54B-BCF0-19AFFAD72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3" y="137972"/>
            <a:ext cx="8745854" cy="48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67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81959" y="304500"/>
            <a:ext cx="737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85959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Win Free E-Copies </a:t>
            </a:r>
          </a:p>
        </p:txBody>
      </p:sp>
      <p:sp>
        <p:nvSpPr>
          <p:cNvPr id="21" name="Content Placeholder 6"/>
          <p:cNvSpPr txBox="1">
            <a:spLocks/>
          </p:cNvSpPr>
          <p:nvPr/>
        </p:nvSpPr>
        <p:spPr>
          <a:xfrm>
            <a:off x="7786411" y="4267748"/>
            <a:ext cx="6172200" cy="657225"/>
          </a:xfrm>
          <a:prstGeom prst="roundRect">
            <a:avLst/>
          </a:prstGeom>
        </p:spPr>
        <p:txBody>
          <a:bodyPr>
            <a:normAutofit/>
          </a:bodyPr>
          <a:lstStyle/>
          <a:p>
            <a:pPr marL="257175" indent="-257175" defTabSz="342900">
              <a:spcBef>
                <a:spcPct val="20000"/>
              </a:spcBef>
              <a:defRPr/>
            </a:pPr>
            <a:endParaRPr lang="en-US" sz="2700" b="1" dirty="0">
              <a:solidFill>
                <a:sysClr val="windowText" lastClr="0000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EB559D4-B04D-41D3-8B1A-F74AD3E06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31" y="974905"/>
            <a:ext cx="2195253" cy="3185113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8F2CA88F-8036-0844-A4EF-6410347B75F6}"/>
              </a:ext>
            </a:extLst>
          </p:cNvPr>
          <p:cNvSpPr/>
          <p:nvPr/>
        </p:nvSpPr>
        <p:spPr>
          <a:xfrm>
            <a:off x="0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C3B30">
              <a:alpha val="74118"/>
            </a:srgbClr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F561DFC-6DBD-5B48-A4FD-B039C45A920D}"/>
              </a:ext>
            </a:extLst>
          </p:cNvPr>
          <p:cNvSpPr/>
          <p:nvPr/>
        </p:nvSpPr>
        <p:spPr>
          <a:xfrm>
            <a:off x="-175591" y="0"/>
            <a:ext cx="1782245" cy="5143500"/>
          </a:xfrm>
          <a:custGeom>
            <a:avLst/>
            <a:gdLst>
              <a:gd name="connsiteX0" fmla="*/ 10391 w 1475509"/>
              <a:gd name="connsiteY0" fmla="*/ 0 h 4800600"/>
              <a:gd name="connsiteX1" fmla="*/ 207818 w 1475509"/>
              <a:gd name="connsiteY1" fmla="*/ 0 h 4800600"/>
              <a:gd name="connsiteX2" fmla="*/ 1475509 w 1475509"/>
              <a:gd name="connsiteY2" fmla="*/ 4800600 h 4800600"/>
              <a:gd name="connsiteX3" fmla="*/ 0 w 1475509"/>
              <a:gd name="connsiteY3" fmla="*/ 4800600 h 4800600"/>
              <a:gd name="connsiteX4" fmla="*/ 10391 w 1475509"/>
              <a:gd name="connsiteY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509" h="4800600">
                <a:moveTo>
                  <a:pt x="10391" y="0"/>
                </a:moveTo>
                <a:lnTo>
                  <a:pt x="207818" y="0"/>
                </a:lnTo>
                <a:lnTo>
                  <a:pt x="1475509" y="4800600"/>
                </a:lnTo>
                <a:lnTo>
                  <a:pt x="0" y="4800600"/>
                </a:lnTo>
                <a:cubicBezTo>
                  <a:pt x="3464" y="3200400"/>
                  <a:pt x="6927" y="1600200"/>
                  <a:pt x="10391" y="0"/>
                </a:cubicBezTo>
                <a:close/>
              </a:path>
            </a:pathLst>
          </a:custGeom>
          <a:solidFill>
            <a:srgbClr val="DBD9D9"/>
          </a:solidFill>
          <a:ln>
            <a:solidFill>
              <a:srgbClr val="DC3B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61F1A50-2666-E941-B6A3-7F34A86AC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027" y="974905"/>
            <a:ext cx="2501900" cy="3238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90C561-6652-0D4E-ABDA-7D7EEF85B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929" y="4387279"/>
            <a:ext cx="2572952" cy="50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47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10201</TotalTime>
  <Words>499</Words>
  <Application>Microsoft Office PowerPoint</Application>
  <PresentationFormat>On-screen Show (16:9)</PresentationFormat>
  <Paragraphs>87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Helvetica</vt:lpstr>
      <vt:lpstr>Myriad Web Pro</vt:lpstr>
      <vt:lpstr>Wingdings 2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Monaco</dc:creator>
  <cp:lastModifiedBy>Christina De Bono</cp:lastModifiedBy>
  <cp:revision>174</cp:revision>
  <dcterms:created xsi:type="dcterms:W3CDTF">2016-04-06T16:08:11Z</dcterms:created>
  <dcterms:modified xsi:type="dcterms:W3CDTF">2021-01-26T19:15:46Z</dcterms:modified>
</cp:coreProperties>
</file>